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74" r:id="rId1"/>
  </p:sldMasterIdLst>
  <p:notesMasterIdLst>
    <p:notesMasterId r:id="rId17"/>
  </p:notesMasterIdLst>
  <p:sldIdLst>
    <p:sldId id="256" r:id="rId2"/>
    <p:sldId id="276" r:id="rId3"/>
    <p:sldId id="273" r:id="rId4"/>
    <p:sldId id="263" r:id="rId5"/>
    <p:sldId id="262" r:id="rId6"/>
    <p:sldId id="260" r:id="rId7"/>
    <p:sldId id="275" r:id="rId8"/>
    <p:sldId id="280" r:id="rId9"/>
    <p:sldId id="282" r:id="rId10"/>
    <p:sldId id="283" r:id="rId11"/>
    <p:sldId id="284" r:id="rId12"/>
    <p:sldId id="286" r:id="rId13"/>
    <p:sldId id="287" r:id="rId14"/>
    <p:sldId id="288" r:id="rId15"/>
    <p:sldId id="281" r:id="rId1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BE98"/>
    <a:srgbClr val="333399"/>
    <a:srgbClr val="660066"/>
    <a:srgbClr val="F8CEB2"/>
    <a:srgbClr val="FADDCA"/>
    <a:srgbClr val="183D5E"/>
    <a:srgbClr val="F9F9F9"/>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0305" autoAdjust="0"/>
  </p:normalViewPr>
  <p:slideViewPr>
    <p:cSldViewPr snapToGrid="0">
      <p:cViewPr varScale="1">
        <p:scale>
          <a:sx n="68" d="100"/>
          <a:sy n="68" d="100"/>
        </p:scale>
        <p:origin x="90" y="192"/>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70C109B3-C61A-4691-8540-732C448B133D}" type="datetimeFigureOut">
              <a:rPr lang="en-US"/>
              <a:pPr/>
              <a:t>4/9/2020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DCA30E8-2BC4-4BDA-B5FE-136FBD6E7FC5}" type="slidenum">
              <a:rPr lang="en-US"/>
              <a:pPr/>
              <a:t>‹#›</a:t>
            </a:fld>
            <a:endParaRPr lang="en-US"/>
          </a:p>
        </p:txBody>
      </p:sp>
    </p:spTree>
    <p:extLst>
      <p:ext uri="{BB962C8B-B14F-4D97-AF65-F5344CB8AC3E}">
        <p14:creationId xmlns:p14="http://schemas.microsoft.com/office/powerpoint/2010/main" val="24669229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smtClean="0"/>
          </a:p>
        </p:txBody>
      </p:sp>
      <p:sp>
        <p:nvSpPr>
          <p:cNvPr id="9220" name="Slide Number Placeholder 3"/>
          <p:cNvSpPr>
            <a:spLocks noGrp="1"/>
          </p:cNvSpPr>
          <p:nvPr>
            <p:ph type="sldNum" sz="quarter" idx="5"/>
          </p:nvPr>
        </p:nvSpPr>
        <p:spPr bwMode="auto">
          <a:noFill/>
          <a:ln>
            <a:miter lim="800000"/>
            <a:headEnd/>
            <a:tailEnd/>
          </a:ln>
        </p:spPr>
        <p:txBody>
          <a:bodyPr/>
          <a:lstStyle/>
          <a:p>
            <a:fld id="{FD644D38-E117-4E81-8993-1DBCBBC27E7F}" type="slidenum">
              <a:rPr lang="en-US"/>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fld id="{7A80087B-51C1-441A-90BF-DD65C2758903}" type="datetimeFigureOut">
              <a:rPr lang="en-US"/>
              <a:pPr/>
              <a:t>4/9/2020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E4C86F6-F701-4AA2-AEDF-C63E6C2F278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BBC621CE-B4EC-4D92-A3C6-516A0255DD4F}" type="datetimeFigureOut">
              <a:rPr lang="en-US"/>
              <a:pPr/>
              <a:t>4/9/2020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734174-6EF4-42BB-B933-EC34E008BD0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4AB80F91-7322-4B88-9FEE-C39ACC83C56D}" type="datetimeFigureOut">
              <a:rPr lang="en-US"/>
              <a:pPr/>
              <a:t>4/9/2020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76422F-D549-4929-8E79-5BBF587B291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2AA51AE3-4541-41A6-B164-32FC1C51B9E4}" type="datetimeFigureOut">
              <a:rPr lang="en-US"/>
              <a:pPr/>
              <a:t>4/9/2020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FE12D2-433B-4CF3-89CE-51D231A0F76C}"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2"/>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2"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8A614C5-FB48-413A-A2ED-3069C33D3297}" type="datetimeFigureOut">
              <a:rPr lang="en-US"/>
              <a:pPr/>
              <a:t>4/9/2020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15481F-02A2-4B84-9BEF-CFC91D251EA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fld id="{2327EEC3-CC1D-4CE9-AA00-5AE0D7EE3971}" type="datetimeFigureOut">
              <a:rPr lang="en-US"/>
              <a:pPr/>
              <a:t>4/9/2020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759626A-9F1C-4D1E-ACD6-B7182900E89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90"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fld id="{EF3FDF81-39C1-43B7-9EC5-D248F5B6B99D}" type="datetimeFigureOut">
              <a:rPr lang="en-US"/>
              <a:pPr/>
              <a:t>4/9/2020</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558351E-7979-4F0B-AE54-B82461637A3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03394BE4-1E42-4AB2-8551-3CDE92BFAB96}" type="datetimeFigureOut">
              <a:rPr lang="en-US"/>
              <a:pPr/>
              <a:t>4/9/2020</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7C6F32F1-6634-43F6-98D4-05FB6BFADEE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CB58E09-FCDC-456B-8A32-46F200C3577A}" type="datetimeFigureOut">
              <a:rPr lang="en-US"/>
              <a:pPr/>
              <a:t>4/9/2020</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BF6A58B5-AE4C-4BD2-935B-DBC11393DC2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9"/>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0595549-2ED6-4F2B-8696-090DCAC5CB34}" type="datetimeFigureOut">
              <a:rPr lang="en-US"/>
              <a:pPr/>
              <a:t>4/9/2020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5E83F08-FAA2-454A-92B2-06259975208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9"/>
            <a:ext cx="6172201"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DD96220-32F7-486E-9A1E-DF0B8848E371}" type="datetimeFigureOut">
              <a:rPr lang="en-US"/>
              <a:pPr/>
              <a:t>4/9/2020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9D7692F-7626-4440-B610-EDB89FDA77A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643A3999-4B52-490F-9946-AC8B46F3409B}" type="datetimeFigureOut">
              <a:rPr lang="en-US"/>
              <a:pPr/>
              <a:t>4/9/2020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DF715217-20FC-4E8F-B88F-D50EC42146F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90">
          <a:fgClr>
            <a:srgbClr val="FFC000"/>
          </a:fgClr>
          <a:bgClr>
            <a:schemeClr val="bg1"/>
          </a:bgClr>
        </a:pattFill>
        <a:effectLst/>
      </p:bgPr>
    </p:bg>
    <p:spTree>
      <p:nvGrpSpPr>
        <p:cNvPr id="1" name=""/>
        <p:cNvGrpSpPr/>
        <p:nvPr/>
      </p:nvGrpSpPr>
      <p:grpSpPr>
        <a:xfrm>
          <a:off x="0" y="0"/>
          <a:ext cx="0" cy="0"/>
          <a:chOff x="0" y="0"/>
          <a:chExt cx="0" cy="0"/>
        </a:xfrm>
      </p:grpSpPr>
      <p:sp>
        <p:nvSpPr>
          <p:cNvPr id="10" name="Rounded Rectangle 9"/>
          <p:cNvSpPr/>
          <p:nvPr/>
        </p:nvSpPr>
        <p:spPr>
          <a:xfrm>
            <a:off x="161925" y="133350"/>
            <a:ext cx="11785600" cy="6516688"/>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endParaRPr lang="en-US" sz="9600" b="1">
              <a:solidFill>
                <a:srgbClr val="000099"/>
              </a:solidFill>
              <a:cs typeface="2  Aseman" pitchFamily="2" charset="-78"/>
            </a:endParaRPr>
          </a:p>
        </p:txBody>
      </p:sp>
      <p:sp>
        <p:nvSpPr>
          <p:cNvPr id="2" name="Rectangle 1"/>
          <p:cNvSpPr/>
          <p:nvPr/>
        </p:nvSpPr>
        <p:spPr>
          <a:xfrm>
            <a:off x="1485628" y="2727493"/>
            <a:ext cx="9118202" cy="1569660"/>
          </a:xfrm>
          <a:prstGeom prst="rect">
            <a:avLst/>
          </a:prstGeom>
          <a:noFill/>
        </p:spPr>
        <p:txBody>
          <a:bodyPr wrap="none">
            <a:spAutoFit/>
          </a:bodyPr>
          <a:lstStyle/>
          <a:p>
            <a:pPr algn="ctr" rtl="1">
              <a:defRPr/>
            </a:pP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Meiryo UI" panose="020B0604030504040204" pitchFamily="34" charset="-128"/>
                <a:ea typeface="Meiryo UI" panose="020B0604030504040204" pitchFamily="34" charset="-128"/>
              </a:rPr>
              <a:t>به نام پرورنده </a:t>
            </a: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rPr>
              <a:t>جهانیان</a:t>
            </a:r>
            <a:endParaRPr lang="en-US"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108" y="329956"/>
            <a:ext cx="11148646" cy="1325563"/>
          </a:xfrm>
          <a:blipFill>
            <a:blip r:embed="rId2"/>
            <a:tile tx="0" ty="0" sx="100000" sy="100000" flip="none" algn="tl"/>
          </a:blipFill>
        </p:spPr>
        <p:txBody>
          <a:bodyPr/>
          <a:lstStyle/>
          <a:p>
            <a:pPr algn="ctr"/>
            <a:r>
              <a:rPr lang="fa-IR" b="1" dirty="0"/>
              <a:t>استمرار</a:t>
            </a:r>
            <a:endParaRPr lang="fa-IR" dirty="0"/>
          </a:p>
        </p:txBody>
      </p:sp>
      <p:sp>
        <p:nvSpPr>
          <p:cNvPr id="3" name="Content Placeholder 2"/>
          <p:cNvSpPr>
            <a:spLocks noGrp="1"/>
          </p:cNvSpPr>
          <p:nvPr>
            <p:ph idx="1"/>
          </p:nvPr>
        </p:nvSpPr>
        <p:spPr>
          <a:xfrm>
            <a:off x="715108" y="1825625"/>
            <a:ext cx="11148646" cy="4351338"/>
          </a:xfrm>
          <a:blipFill>
            <a:blip r:embed="rId3"/>
            <a:tile tx="0" ty="0" sx="100000" sy="100000" flip="none" algn="tl"/>
          </a:blipFill>
        </p:spPr>
        <p:txBody>
          <a:bodyPr/>
          <a:lstStyle/>
          <a:p>
            <a:pPr algn="r" rtl="1"/>
            <a:r>
              <a:rPr lang="fa-IR" sz="3600" b="1" dirty="0">
                <a:cs typeface="2  Nazanin" panose="00000400000000000000" pitchFamily="2" charset="-78"/>
              </a:rPr>
              <a:t>يك مطلب درسي هنگامي كه در برنامه هاي درسي در نظر گرفته مي شود به دنبال آنست كه چگونه امتداد پيدا كند و در دوره هاي بعدي به چه صورت بايد تكرار شود. در اين مرحله به تنظيم ارتباط عمودي در تجارب يادگيري و نيز تنظيم افقي در سازماندهي محتوا نيازمنديم .</a:t>
            </a:r>
            <a:endParaRPr lang="en-US" sz="3600" dirty="0">
              <a:cs typeface="2  Nazanin" panose="00000400000000000000" pitchFamily="2" charset="-78"/>
            </a:endParaRPr>
          </a:p>
        </p:txBody>
      </p:sp>
    </p:spTree>
    <p:extLst>
      <p:ext uri="{BB962C8B-B14F-4D97-AF65-F5344CB8AC3E}">
        <p14:creationId xmlns:p14="http://schemas.microsoft.com/office/powerpoint/2010/main" val="32934092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50000">
                <a:schemeClr val="accent1">
                  <a:tint val="44500"/>
                  <a:satMod val="160000"/>
                </a:schemeClr>
              </a:gs>
              <a:gs pos="100000">
                <a:schemeClr val="accent1">
                  <a:tint val="23500"/>
                  <a:satMod val="160000"/>
                </a:schemeClr>
              </a:gs>
            </a:gsLst>
            <a:lin ang="5400000" scaled="0"/>
          </a:gradFill>
        </p:spPr>
        <p:txBody>
          <a:bodyPr/>
          <a:lstStyle/>
          <a:p>
            <a:pPr algn="ctr"/>
            <a:r>
              <a:rPr lang="fa-IR" dirty="0" smtClean="0">
                <a:latin typeface="Adobe Arabic" pitchFamily="18" charset="-78"/>
                <a:cs typeface="Adobe Arabic" pitchFamily="18" charset="-78"/>
              </a:rPr>
              <a:t>استمرار</a:t>
            </a:r>
            <a:endParaRPr lang="fa-IR" dirty="0">
              <a:latin typeface="Adobe Arabic" pitchFamily="18" charset="-78"/>
              <a:cs typeface="Adobe Arabic" pitchFamily="18" charset="-78"/>
            </a:endParaRPr>
          </a:p>
        </p:txBody>
      </p:sp>
      <p:sp>
        <p:nvSpPr>
          <p:cNvPr id="3" name="Content Placeholder 2"/>
          <p:cNvSpPr>
            <a:spLocks noGrp="1"/>
          </p:cNvSpPr>
          <p:nvPr>
            <p:ph idx="1"/>
          </p:nvPr>
        </p:nvSpPr>
        <p:spPr>
          <a:blipFill>
            <a:blip r:embed="rId2"/>
            <a:tile tx="0" ty="0" sx="100000" sy="100000" flip="none" algn="tl"/>
          </a:blipFill>
        </p:spPr>
        <p:txBody>
          <a:bodyPr/>
          <a:lstStyle/>
          <a:p>
            <a:pPr algn="r" rtl="1"/>
            <a:r>
              <a:rPr lang="fa-IR" b="1" dirty="0">
                <a:cs typeface="2  Nazanin" panose="00000400000000000000" pitchFamily="2" charset="-78"/>
              </a:rPr>
              <a:t>تنظيم عمودي عبارتست از تنظيم محتوي يك درس با خودش در طول زمان (ترم ، سال ، دوره) مثلاً اگر فارسي كلاس اول راهنمايي را با فارسي دوم و سوم راهنمايي هماهنگ نماييم مي گويند تنظيم عمودي در فعاليت هاي يادگيري را راعايت نموده ايم .</a:t>
            </a:r>
            <a:endParaRPr lang="en-US" dirty="0">
              <a:cs typeface="2  Nazanin" panose="00000400000000000000" pitchFamily="2" charset="-78"/>
            </a:endParaRPr>
          </a:p>
          <a:p>
            <a:pPr algn="r" rtl="1"/>
            <a:r>
              <a:rPr lang="fa-IR" b="1" dirty="0">
                <a:cs typeface="2  Nazanin" panose="00000400000000000000" pitchFamily="2" charset="-78"/>
              </a:rPr>
              <a:t>تنظيم افقي به تنظيم تجربيات فرد است از يك درس به ساير دروس كه در آن دوره ارايه مي شود مثلاً فارسي در دوره راهنمايي با ساير دروس بايد با يكديگر هماهنگ و سازگار انتخاب شود . </a:t>
            </a:r>
            <a:endParaRPr lang="en-US" dirty="0">
              <a:cs typeface="2  Nazanin" panose="00000400000000000000" pitchFamily="2" charset="-78"/>
            </a:endParaRPr>
          </a:p>
          <a:p>
            <a:pPr algn="r" rtl="1"/>
            <a:r>
              <a:rPr lang="fa-IR" b="1" dirty="0">
                <a:cs typeface="2  Nazanin" panose="00000400000000000000" pitchFamily="2" charset="-78"/>
              </a:rPr>
              <a:t>در استمرار هميشه اين سوال مطرح است كه ترتيب محتوي يك درس كه در تنظيم عمودي و افقي رعايت شده است چگونه بايد باشد . </a:t>
            </a:r>
            <a:endParaRPr lang="en-US" dirty="0">
              <a:cs typeface="2  Nazanin" panose="00000400000000000000" pitchFamily="2" charset="-78"/>
            </a:endParaRPr>
          </a:p>
        </p:txBody>
      </p:sp>
    </p:spTree>
    <p:extLst>
      <p:ext uri="{BB962C8B-B14F-4D97-AF65-F5344CB8AC3E}">
        <p14:creationId xmlns:p14="http://schemas.microsoft.com/office/powerpoint/2010/main" val="918261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ctr"/>
            <a:r>
              <a:rPr lang="fa-IR" b="1" dirty="0"/>
              <a:t>وسعت </a:t>
            </a:r>
            <a:endParaRPr lang="fa-IR" dirty="0"/>
          </a:p>
        </p:txBody>
      </p:sp>
      <p:sp>
        <p:nvSpPr>
          <p:cNvPr id="3" name="Content Placeholder 2"/>
          <p:cNvSpPr>
            <a:spLocks noGrp="1"/>
          </p:cNvSpPr>
          <p:nvPr>
            <p:ph idx="1"/>
          </p:nvPr>
        </p:nvSpPr>
        <p:spPr>
          <a:blipFill>
            <a:blip r:embed="rId3"/>
            <a:tile tx="0" ty="0" sx="100000" sy="100000" flip="none" algn="tl"/>
          </a:blipFill>
        </p:spPr>
        <p:txBody>
          <a:bodyPr/>
          <a:lstStyle/>
          <a:p>
            <a:pPr algn="r"/>
            <a:r>
              <a:rPr lang="fa-IR" sz="4000" dirty="0">
                <a:cs typeface="2  Nazanin" panose="00000400000000000000" pitchFamily="2" charset="-78"/>
              </a:rPr>
              <a:t>وسعت در برنامه هاي درسي به اين نكته توجه دارد كه محتوا در مقاطع و سال هاي مختلف تحصيلي با چه نظم و چه عمقي بايد ارايه گردد . با توجه به اينكه ماهيت بعضي از مفاهيم درس به طوري است كه در يك كتاب نمي توان آنها را گنجاند . مثلاٌ پرورش تفكر انتقادي خارج از حوصله يك كتاب است و در يك كتاب نمي گنجد بنابراين بايد در چند كتاب اين مفهوم را ارايه نمود اين تكرار وسعت مي گويند </a:t>
            </a:r>
            <a:endParaRPr lang="fa-IR" sz="8000" dirty="0">
              <a:cs typeface="2  Nazanin" panose="00000400000000000000" pitchFamily="2" charset="-78"/>
            </a:endParaRPr>
          </a:p>
        </p:txBody>
      </p:sp>
    </p:spTree>
    <p:extLst>
      <p:ext uri="{BB962C8B-B14F-4D97-AF65-F5344CB8AC3E}">
        <p14:creationId xmlns:p14="http://schemas.microsoft.com/office/powerpoint/2010/main" val="1342718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51057"/>
            <a:ext cx="10894255" cy="1325563"/>
          </a:xfrm>
          <a:blipFill>
            <a:blip r:embed="rId2"/>
            <a:tile tx="0" ty="0" sx="100000" sy="100000" flip="none" algn="tl"/>
          </a:blipFill>
        </p:spPr>
        <p:txBody>
          <a:bodyPr/>
          <a:lstStyle/>
          <a:p>
            <a:pPr algn="r"/>
            <a:r>
              <a:rPr lang="fa-IR" sz="4000" dirty="0" smtClean="0">
                <a:latin typeface="Adobe Arabic" pitchFamily="18" charset="-78"/>
                <a:cs typeface="Adobe Arabic" pitchFamily="18" charset="-78"/>
              </a:rPr>
              <a:t>اجرای وسعت باعث می شود دانش آموز دارای این ویژگی باشد</a:t>
            </a:r>
            <a:endParaRPr lang="fa-IR" sz="4000" dirty="0">
              <a:latin typeface="Adobe Arabic" pitchFamily="18" charset="-78"/>
              <a:cs typeface="Adobe Arabic" pitchFamily="18" charset="-78"/>
            </a:endParaRPr>
          </a:p>
        </p:txBody>
      </p:sp>
      <p:sp>
        <p:nvSpPr>
          <p:cNvPr id="3" name="Content Placeholder 2"/>
          <p:cNvSpPr>
            <a:spLocks noGrp="1"/>
          </p:cNvSpPr>
          <p:nvPr>
            <p:ph idx="1"/>
          </p:nvPr>
        </p:nvSpPr>
        <p:spPr/>
        <p:txBody>
          <a:bodyPr/>
          <a:lstStyle/>
          <a:p>
            <a:pPr algn="r" rtl="1"/>
            <a:r>
              <a:rPr lang="fa-IR" sz="5400" dirty="0">
                <a:cs typeface="2  Nazanin" panose="00000400000000000000" pitchFamily="2" charset="-78"/>
              </a:rPr>
              <a:t>1- انعطاف پذيري در تفكر    </a:t>
            </a:r>
            <a:endParaRPr lang="en-US" sz="5400" dirty="0">
              <a:cs typeface="2  Nazanin" panose="00000400000000000000" pitchFamily="2" charset="-78"/>
            </a:endParaRPr>
          </a:p>
          <a:p>
            <a:pPr algn="r" rtl="1"/>
            <a:r>
              <a:rPr lang="fa-IR" sz="5400" dirty="0">
                <a:cs typeface="2  Nazanin" panose="00000400000000000000" pitchFamily="2" charset="-78"/>
              </a:rPr>
              <a:t>2- جامعيت در تفكر         </a:t>
            </a:r>
            <a:endParaRPr lang="en-US" sz="5400" dirty="0">
              <a:cs typeface="2  Nazanin" panose="00000400000000000000" pitchFamily="2" charset="-78"/>
            </a:endParaRPr>
          </a:p>
          <a:p>
            <a:pPr algn="r" rtl="1"/>
            <a:r>
              <a:rPr lang="fa-IR" sz="5400" dirty="0">
                <a:cs typeface="2  Nazanin" panose="00000400000000000000" pitchFamily="2" charset="-78"/>
              </a:rPr>
              <a:t>3- وسعت در تفكر              </a:t>
            </a:r>
            <a:endParaRPr lang="en-US" sz="5400" dirty="0">
              <a:cs typeface="2  Nazanin" panose="00000400000000000000" pitchFamily="2" charset="-78"/>
            </a:endParaRPr>
          </a:p>
          <a:p>
            <a:pPr algn="r" rtl="1"/>
            <a:r>
              <a:rPr lang="fa-IR" sz="5400" dirty="0">
                <a:cs typeface="2  Nazanin" panose="00000400000000000000" pitchFamily="2" charset="-78"/>
              </a:rPr>
              <a:t>4- انديشه وسيع</a:t>
            </a:r>
            <a:endParaRPr lang="en-US" sz="5400" dirty="0">
              <a:cs typeface="2  Nazanin" panose="00000400000000000000" pitchFamily="2" charset="-78"/>
            </a:endParaRPr>
          </a:p>
          <a:p>
            <a:pPr algn="r"/>
            <a:endParaRPr lang="fa-IR" sz="5400" dirty="0">
              <a:cs typeface="2  Nazanin" panose="00000400000000000000" pitchFamily="2" charset="-78"/>
            </a:endParaRPr>
          </a:p>
        </p:txBody>
      </p:sp>
    </p:spTree>
    <p:extLst>
      <p:ext uri="{BB962C8B-B14F-4D97-AF65-F5344CB8AC3E}">
        <p14:creationId xmlns:p14="http://schemas.microsoft.com/office/powerpoint/2010/main" val="18795431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ctr"/>
            <a:r>
              <a:rPr lang="fa-IR" b="1" dirty="0"/>
              <a:t>تعادل</a:t>
            </a:r>
            <a:r>
              <a:rPr lang="fa-IR" dirty="0"/>
              <a:t/>
            </a:r>
            <a:br>
              <a:rPr lang="fa-IR" dirty="0"/>
            </a:br>
            <a:endParaRPr lang="fa-IR" dirty="0"/>
          </a:p>
        </p:txBody>
      </p:sp>
      <p:sp>
        <p:nvSpPr>
          <p:cNvPr id="3" name="Content Placeholder 2"/>
          <p:cNvSpPr>
            <a:spLocks noGrp="1"/>
          </p:cNvSpPr>
          <p:nvPr>
            <p:ph idx="1"/>
          </p:nvPr>
        </p:nvSpPr>
        <p:spPr>
          <a:pattFill prst="pct50">
            <a:fgClr>
              <a:srgbClr val="C00000"/>
            </a:fgClr>
            <a:bgClr>
              <a:schemeClr val="bg1"/>
            </a:bgClr>
          </a:pattFill>
        </p:spPr>
        <p:txBody>
          <a:bodyPr/>
          <a:lstStyle/>
          <a:p>
            <a:pPr algn="r" rtl="1"/>
            <a:r>
              <a:rPr lang="fa-IR" sz="3600" dirty="0">
                <a:cs typeface="2  Nazanin" panose="00000400000000000000" pitchFamily="2" charset="-78"/>
              </a:rPr>
              <a:t>در محتواي درسي كه براي دانش آموزان مطرح مي شود همواره اين سوال مطرح است كه چطور مي توان ميان نيازهاي متفاوت فراگيران تعادل برقرار كرد . </a:t>
            </a:r>
            <a:endParaRPr lang="en-US" sz="3600" dirty="0">
              <a:cs typeface="2  Nazanin" panose="00000400000000000000" pitchFamily="2" charset="-78"/>
            </a:endParaRPr>
          </a:p>
          <a:p>
            <a:pPr algn="r"/>
            <a:r>
              <a:rPr lang="fa-IR" sz="3600" dirty="0">
                <a:cs typeface="2  Nazanin" panose="00000400000000000000" pitchFamily="2" charset="-78"/>
              </a:rPr>
              <a:t>فراگيران در دوره ابتدايي نيازهاي متعددي دارند .اما مهم ترين آنها در دوره ابتدايي نياز به بازي ، نياز به محبت ، نياز به ابزار وجود مي باشد . نياز در دوره راهنمايي كه مهمترين آنها نياز به شخصيت است در دوره متوسطه نيازهاي متعددي دارند اما نياز به شغل ، محبوب اجتماع شدن ( اجتماعي شدن ) ، زندگي موفق بزرگسالي از موارد مهم مي باشد </a:t>
            </a:r>
            <a:endParaRPr lang="fa-IR" sz="3600" dirty="0">
              <a:cs typeface="2  Nazanin" panose="00000400000000000000" pitchFamily="2" charset="-78"/>
            </a:endParaRPr>
          </a:p>
        </p:txBody>
      </p:sp>
    </p:spTree>
    <p:extLst>
      <p:ext uri="{BB962C8B-B14F-4D97-AF65-F5344CB8AC3E}">
        <p14:creationId xmlns:p14="http://schemas.microsoft.com/office/powerpoint/2010/main" val="7024299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p:cNvPicPr>
            <a:picLocks noChangeAspect="1"/>
          </p:cNvPicPr>
          <p:nvPr/>
        </p:nvPicPr>
        <p:blipFill>
          <a:blip r:embed="rId2" cstate="print"/>
          <a:srcRect/>
          <a:stretch>
            <a:fillRect/>
          </a:stretch>
        </p:blipFill>
        <p:spPr bwMode="auto">
          <a:xfrm>
            <a:off x="0" y="-11113"/>
            <a:ext cx="5151438" cy="6869113"/>
          </a:xfrm>
          <a:prstGeom prst="rect">
            <a:avLst/>
          </a:prstGeom>
          <a:noFill/>
          <a:ln w="9525">
            <a:noFill/>
            <a:miter lim="800000"/>
            <a:headEnd/>
            <a:tailEnd/>
          </a:ln>
        </p:spPr>
      </p:pic>
      <p:sp>
        <p:nvSpPr>
          <p:cNvPr id="4" name="Rectangle 3"/>
          <p:cNvSpPr/>
          <p:nvPr/>
        </p:nvSpPr>
        <p:spPr>
          <a:xfrm rot="20087103">
            <a:off x="4785349" y="2430854"/>
            <a:ext cx="6873110" cy="1985178"/>
          </a:xfrm>
          <a:prstGeom prst="rect">
            <a:avLst/>
          </a:prstGeom>
          <a:solidFill>
            <a:srgbClr val="C6E6A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5400" b="1" dirty="0">
                <a:ln w="6600">
                  <a:solidFill>
                    <a:srgbClr val="C00000"/>
                  </a:solidFill>
                  <a:prstDash val="solid"/>
                </a:ln>
                <a:solidFill>
                  <a:schemeClr val="bg1"/>
                </a:solidFill>
              </a:rPr>
              <a:t>با آرزوی موفقیت برای شما </a:t>
            </a:r>
            <a:r>
              <a:rPr lang="fa-IR" b="1" dirty="0">
                <a:solidFill>
                  <a:schemeClr val="bg1"/>
                </a:solidFill>
              </a:rPr>
              <a:t> </a:t>
            </a:r>
            <a:endParaRPr lang="en-US" b="1"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ave 7"/>
          <p:cNvSpPr/>
          <p:nvPr/>
        </p:nvSpPr>
        <p:spPr>
          <a:xfrm>
            <a:off x="3541691" y="48488"/>
            <a:ext cx="6168980" cy="1818158"/>
          </a:xfrm>
          <a:prstGeom prst="wave">
            <a:avLst/>
          </a:prstGeom>
          <a:solidFill>
            <a:srgbClr val="FFCCFF"/>
          </a:solidFill>
          <a:ln>
            <a:solidFill>
              <a:srgbClr val="C00000"/>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a-IR" sz="2000" b="1" dirty="0" smtClean="0">
                <a:solidFill>
                  <a:schemeClr val="tx1">
                    <a:lumMod val="95000"/>
                    <a:lumOff val="5000"/>
                  </a:schemeClr>
                </a:solidFill>
              </a:rPr>
              <a:t>مراحل برنامه </a:t>
            </a:r>
            <a:r>
              <a:rPr lang="fa-IR" sz="2000" b="1" dirty="0">
                <a:solidFill>
                  <a:schemeClr val="tx1">
                    <a:lumMod val="95000"/>
                    <a:lumOff val="5000"/>
                  </a:schemeClr>
                </a:solidFill>
              </a:rPr>
              <a:t>ريزي درسي در دوره ابتدايي </a:t>
            </a:r>
            <a:endParaRPr lang="en-US" sz="4000" b="1" dirty="0">
              <a:solidFill>
                <a:schemeClr val="tx1">
                  <a:lumMod val="95000"/>
                  <a:lumOff val="5000"/>
                </a:schemeClr>
              </a:solidFill>
            </a:endParaRPr>
          </a:p>
        </p:txBody>
      </p:sp>
      <p:sp>
        <p:nvSpPr>
          <p:cNvPr id="10" name="Double Wave 9"/>
          <p:cNvSpPr/>
          <p:nvPr/>
        </p:nvSpPr>
        <p:spPr>
          <a:xfrm>
            <a:off x="7802566" y="1818276"/>
            <a:ext cx="2902319" cy="908598"/>
          </a:xfrm>
          <a:prstGeom prst="doubleWave">
            <a:avLst/>
          </a:prstGeom>
          <a:solidFill>
            <a:srgbClr val="66FF99"/>
          </a:solidFill>
          <a:ln>
            <a:solidFill>
              <a:srgbClr val="C0000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4000" b="1" dirty="0"/>
              <a:t>طراحي</a:t>
            </a:r>
            <a:r>
              <a:rPr lang="fa-IR" dirty="0"/>
              <a:t> </a:t>
            </a:r>
            <a:endParaRPr lang="en-US" sz="4000" b="1"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8199" name="Picture 4"/>
          <p:cNvPicPr>
            <a:picLocks noChangeAspect="1"/>
          </p:cNvPicPr>
          <p:nvPr/>
        </p:nvPicPr>
        <p:blipFill>
          <a:blip r:embed="rId3" cstate="print"/>
          <a:srcRect/>
          <a:stretch>
            <a:fillRect/>
          </a:stretch>
        </p:blipFill>
        <p:spPr bwMode="auto">
          <a:xfrm>
            <a:off x="5057775" y="2727325"/>
            <a:ext cx="1847850" cy="1276350"/>
          </a:xfrm>
          <a:prstGeom prst="rect">
            <a:avLst/>
          </a:prstGeom>
          <a:noFill/>
          <a:ln w="9525">
            <a:noFill/>
            <a:miter lim="800000"/>
            <a:headEnd/>
            <a:tailEnd/>
          </a:ln>
        </p:spPr>
      </p:pic>
      <p:pic>
        <p:nvPicPr>
          <p:cNvPr id="6" name="Picture 5"/>
          <p:cNvPicPr>
            <a:picLocks noChangeAspect="1"/>
          </p:cNvPicPr>
          <p:nvPr/>
        </p:nvPicPr>
        <p:blipFill>
          <a:blip r:embed="rId4" cstate="print">
            <a:extLst/>
          </a:blip>
          <a:stretch>
            <a:fillRect/>
          </a:stretch>
        </p:blipFill>
        <p:spPr>
          <a:xfrm>
            <a:off x="977615" y="2950916"/>
            <a:ext cx="3516040" cy="2010202"/>
          </a:xfrm>
          <a:prstGeom prst="rect">
            <a:avLst/>
          </a:prstGeom>
          <a:ln>
            <a:solidFill>
              <a:srgbClr val="C00000"/>
            </a:solidFill>
          </a:ln>
          <a:effectLst>
            <a:glow rad="228600">
              <a:schemeClr val="accent4">
                <a:satMod val="175000"/>
                <a:alpha val="40000"/>
              </a:schemeClr>
            </a:glow>
          </a:effectLst>
        </p:spPr>
      </p:pic>
      <p:pic>
        <p:nvPicPr>
          <p:cNvPr id="7" name="Picture 6"/>
          <p:cNvPicPr>
            <a:picLocks noChangeAspect="1"/>
          </p:cNvPicPr>
          <p:nvPr/>
        </p:nvPicPr>
        <p:blipFill>
          <a:blip r:embed="rId5" cstate="print">
            <a:extLst/>
          </a:blip>
          <a:stretch>
            <a:fillRect/>
          </a:stretch>
        </p:blipFill>
        <p:spPr>
          <a:xfrm>
            <a:off x="7469745" y="2887746"/>
            <a:ext cx="3567960" cy="1896728"/>
          </a:xfrm>
          <a:prstGeom prst="rect">
            <a:avLst/>
          </a:prstGeom>
          <a:ln>
            <a:solidFill>
              <a:srgbClr val="C00000"/>
            </a:solidFill>
          </a:ln>
          <a:effectLst>
            <a:glow rad="228600">
              <a:schemeClr val="accent6">
                <a:satMod val="175000"/>
                <a:alpha val="40000"/>
              </a:schemeClr>
            </a:glow>
          </a:effectLst>
        </p:spPr>
      </p:pic>
      <p:sp>
        <p:nvSpPr>
          <p:cNvPr id="13" name="Double Wave 12"/>
          <p:cNvSpPr/>
          <p:nvPr/>
        </p:nvSpPr>
        <p:spPr>
          <a:xfrm>
            <a:off x="4608604" y="1779680"/>
            <a:ext cx="2902319" cy="908598"/>
          </a:xfrm>
          <a:prstGeom prst="doubleWave">
            <a:avLst/>
          </a:prstGeom>
          <a:solidFill>
            <a:srgbClr val="66FF99"/>
          </a:solidFill>
          <a:ln>
            <a:solidFill>
              <a:srgbClr val="C0000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4000" b="1" dirty="0"/>
              <a:t>اجرا</a:t>
            </a:r>
            <a:endParaRPr lang="en-US" sz="72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4" name="Double Wave 13"/>
          <p:cNvSpPr/>
          <p:nvPr/>
        </p:nvSpPr>
        <p:spPr>
          <a:xfrm>
            <a:off x="1414642" y="1818276"/>
            <a:ext cx="2902319" cy="908598"/>
          </a:xfrm>
          <a:prstGeom prst="doubleWave">
            <a:avLst/>
          </a:prstGeom>
          <a:solidFill>
            <a:srgbClr val="66FF99"/>
          </a:solidFill>
          <a:ln>
            <a:solidFill>
              <a:srgbClr val="C0000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dirty="0"/>
              <a:t> </a:t>
            </a:r>
            <a:r>
              <a:rPr lang="fa-IR" sz="4000" b="1" dirty="0"/>
              <a:t>ارزشيابي</a:t>
            </a:r>
            <a:r>
              <a:rPr lang="fa-IR" dirty="0"/>
              <a:t> </a:t>
            </a:r>
            <a:r>
              <a:rPr lang="fa-IR" dirty="0" smtClean="0"/>
              <a:t> </a:t>
            </a:r>
            <a:endParaRPr lang="en-US" sz="4000" b="1" dirty="0">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6"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par>
                          <p:cTn id="14" fill="hold" nodeType="afterGroup">
                            <p:stCondLst>
                              <p:cond delay="3000"/>
                            </p:stCondLst>
                            <p:childTnLst>
                              <p:par>
                                <p:cTn id="15" presetID="6"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par>
                          <p:cTn id="18" fill="hold" nodeType="afterGroup">
                            <p:stCondLst>
                              <p:cond delay="5000"/>
                            </p:stCondLst>
                            <p:childTnLst>
                              <p:par>
                                <p:cTn id="19" presetID="6"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2000"/>
                                        <p:tgtEl>
                                          <p:spTgt spid="6"/>
                                        </p:tgtEl>
                                      </p:cBhvr>
                                    </p:animEffect>
                                  </p:childTnLst>
                                </p:cTn>
                              </p:par>
                            </p:childTnLst>
                          </p:cTn>
                        </p:par>
                        <p:par>
                          <p:cTn id="22" fill="hold">
                            <p:stCondLst>
                              <p:cond delay="7000"/>
                            </p:stCondLst>
                            <p:childTnLst>
                              <p:par>
                                <p:cTn id="23" presetID="6"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ircle(in)">
                                      <p:cBhvr>
                                        <p:cTn id="25" dur="2000"/>
                                        <p:tgtEl>
                                          <p:spTgt spid="13"/>
                                        </p:tgtEl>
                                      </p:cBhvr>
                                    </p:animEffect>
                                  </p:childTnLst>
                                </p:cTn>
                              </p:par>
                            </p:childTnLst>
                          </p:cTn>
                        </p:par>
                        <p:par>
                          <p:cTn id="26" fill="hold">
                            <p:stCondLst>
                              <p:cond delay="9000"/>
                            </p:stCondLst>
                            <p:childTnLst>
                              <p:par>
                                <p:cTn id="27" presetID="6"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ircle(in)">
                                      <p:cBhvr>
                                        <p:cTn id="2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13" y="0"/>
            <a:ext cx="12192000" cy="6858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endParaRPr lang="en-US">
              <a:solidFill>
                <a:srgbClr val="FFFF00"/>
              </a:solidFill>
              <a:cs typeface="2  Titr" pitchFamily="2" charset="-78"/>
            </a:endParaRPr>
          </a:p>
        </p:txBody>
      </p:sp>
      <p:sp>
        <p:nvSpPr>
          <p:cNvPr id="3" name="Rounded Rectangular Callout 2"/>
          <p:cNvSpPr/>
          <p:nvPr/>
        </p:nvSpPr>
        <p:spPr>
          <a:xfrm>
            <a:off x="4778062" y="257174"/>
            <a:ext cx="3116972" cy="1923448"/>
          </a:xfrm>
          <a:prstGeom prst="wedgeRoundRectCallout">
            <a:avLst/>
          </a:prstGeom>
          <a:solidFill>
            <a:schemeClr val="accent2">
              <a:lumMod val="75000"/>
            </a:schemeClr>
          </a:solidFill>
          <a:ln>
            <a:solidFill>
              <a:srgbClr val="FFFF00"/>
            </a:solidFill>
          </a:ln>
          <a:effectLst>
            <a:glow rad="228600">
              <a:schemeClr val="accent4">
                <a:satMod val="175000"/>
                <a:alpha val="40000"/>
              </a:schemeClr>
            </a:glow>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4400" dirty="0">
                <a:solidFill>
                  <a:schemeClr val="tx1">
                    <a:lumMod val="95000"/>
                    <a:lumOff val="5000"/>
                  </a:schemeClr>
                </a:solidFill>
              </a:rPr>
              <a:t>مرحله طراحي </a:t>
            </a:r>
            <a:endParaRPr lang="en-US" sz="13800" b="1" dirty="0">
              <a:ln w="10160">
                <a:solidFill>
                  <a:schemeClr val="accent5"/>
                </a:solidFill>
                <a:prstDash val="solid"/>
              </a:ln>
              <a:solidFill>
                <a:schemeClr val="tx1">
                  <a:lumMod val="95000"/>
                  <a:lumOff val="5000"/>
                </a:schemeClr>
              </a:solidFill>
              <a:effectLst>
                <a:outerShdw blurRad="38100" dist="22860" dir="5400000" algn="tl" rotWithShape="0">
                  <a:srgbClr val="000000">
                    <a:alpha val="30000"/>
                  </a:srgbClr>
                </a:outerShdw>
              </a:effectLst>
            </a:endParaRPr>
          </a:p>
        </p:txBody>
      </p:sp>
      <p:pic>
        <p:nvPicPr>
          <p:cNvPr id="4" name="Picture 3"/>
          <p:cNvPicPr>
            <a:picLocks noChangeAspect="1"/>
          </p:cNvPicPr>
          <p:nvPr/>
        </p:nvPicPr>
        <p:blipFill>
          <a:blip r:embed="rId2" cstate="print"/>
          <a:srcRect/>
          <a:stretch>
            <a:fillRect/>
          </a:stretch>
        </p:blipFill>
        <p:spPr bwMode="auto">
          <a:xfrm>
            <a:off x="49213" y="2197100"/>
            <a:ext cx="4579937" cy="4497388"/>
          </a:xfrm>
          <a:prstGeom prst="rect">
            <a:avLst/>
          </a:prstGeom>
          <a:noFill/>
          <a:ln w="9525">
            <a:solidFill>
              <a:srgbClr val="C00000"/>
            </a:solidFill>
            <a:miter lim="800000"/>
            <a:headEnd/>
            <a:tailEnd/>
          </a:ln>
        </p:spPr>
      </p:pic>
      <p:sp>
        <p:nvSpPr>
          <p:cNvPr id="9" name="Rectangle 8"/>
          <p:cNvSpPr/>
          <p:nvPr/>
        </p:nvSpPr>
        <p:spPr>
          <a:xfrm>
            <a:off x="4678363" y="2619375"/>
            <a:ext cx="7391400" cy="3652838"/>
          </a:xfrm>
          <a:prstGeom prst="rect">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a:r>
              <a:rPr lang="fa-IR" sz="2800" dirty="0">
                <a:solidFill>
                  <a:schemeClr val="tx1">
                    <a:lumMod val="95000"/>
                    <a:lumOff val="5000"/>
                  </a:schemeClr>
                </a:solidFill>
                <a:cs typeface="2  Nazanin" panose="00000400000000000000" pitchFamily="2" charset="-78"/>
              </a:rPr>
              <a:t>معلم به طراحي دوره مي پردازد ، يعني چگونگي محتوا ، ارايه ، سازماندهي محتوا ، ارزشيابي ، روشهاي آن مشخص مي شوند . </a:t>
            </a:r>
            <a:br>
              <a:rPr lang="fa-IR" sz="2800" dirty="0">
                <a:solidFill>
                  <a:schemeClr val="tx1">
                    <a:lumMod val="95000"/>
                    <a:lumOff val="5000"/>
                  </a:schemeClr>
                </a:solidFill>
                <a:cs typeface="2  Nazanin" panose="00000400000000000000" pitchFamily="2" charset="-78"/>
              </a:rPr>
            </a:br>
            <a:r>
              <a:rPr lang="fa-IR" sz="2800" dirty="0">
                <a:solidFill>
                  <a:schemeClr val="tx1">
                    <a:lumMod val="95000"/>
                    <a:lumOff val="5000"/>
                  </a:schemeClr>
                </a:solidFill>
                <a:cs typeface="2  Nazanin" panose="00000400000000000000" pitchFamily="2" charset="-78"/>
              </a:rPr>
              <a:t>طراحي، برنامه از پيش تعيين شده اي براي اجرا و ارايه تعليم و تربيت است</a:t>
            </a:r>
            <a:r>
              <a:rPr lang="fa-IR" sz="2800" dirty="0" smtClean="0">
                <a:solidFill>
                  <a:schemeClr val="tx1">
                    <a:lumMod val="95000"/>
                    <a:lumOff val="5000"/>
                  </a:schemeClr>
                </a:solidFill>
                <a:cs typeface="2  Nazanin" panose="00000400000000000000" pitchFamily="2" charset="-78"/>
              </a:rPr>
              <a:t>.</a:t>
            </a:r>
          </a:p>
          <a:p>
            <a:pPr algn="just" rtl="1"/>
            <a:r>
              <a:rPr lang="fa-IR" sz="2800" dirty="0" smtClean="0">
                <a:solidFill>
                  <a:schemeClr val="tx1">
                    <a:lumMod val="95000"/>
                    <a:lumOff val="5000"/>
                  </a:schemeClr>
                </a:solidFill>
                <a:cs typeface="2  Nazanin" panose="00000400000000000000" pitchFamily="2" charset="-78"/>
              </a:rPr>
              <a:t> </a:t>
            </a:r>
            <a:r>
              <a:rPr lang="fa-IR" sz="2800" dirty="0">
                <a:solidFill>
                  <a:schemeClr val="tx1">
                    <a:lumMod val="95000"/>
                    <a:lumOff val="5000"/>
                  </a:schemeClr>
                </a:solidFill>
                <a:cs typeface="2  Nazanin" panose="00000400000000000000" pitchFamily="2" charset="-78"/>
              </a:rPr>
              <a:t>در طراحي، اهداف رفتاري ، روشهاي تدريس ، شرايط و فضاي يادگيري، گروههاي يادگيري ، منابع مادي و انساني ، وسايل کمک آموزشي، انواع ارزشيابي و نحوه ارزشيابي مشخص مي گردند . </a:t>
            </a:r>
            <a:br>
              <a:rPr lang="fa-IR" sz="2800" dirty="0">
                <a:solidFill>
                  <a:schemeClr val="tx1">
                    <a:lumMod val="95000"/>
                    <a:lumOff val="5000"/>
                  </a:schemeClr>
                </a:solidFill>
                <a:cs typeface="2  Nazanin" panose="00000400000000000000" pitchFamily="2" charset="-78"/>
              </a:rPr>
            </a:br>
            <a:endParaRPr lang="en-US" sz="4400" dirty="0">
              <a:solidFill>
                <a:schemeClr val="tx1">
                  <a:lumMod val="95000"/>
                  <a:lumOff val="5000"/>
                </a:schemeClr>
              </a:solidFill>
              <a:cs typeface="2  Nazanin" panose="00000400000000000000" pitchFamily="2" charset="-78"/>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1512"/>
            <a:ext cx="12192000" cy="6858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3" name="Quad Arrow Callout 2"/>
          <p:cNvSpPr/>
          <p:nvPr/>
        </p:nvSpPr>
        <p:spPr>
          <a:xfrm>
            <a:off x="4244269" y="169096"/>
            <a:ext cx="3703462" cy="2907435"/>
          </a:xfrm>
          <a:prstGeom prst="quadArrowCallout">
            <a:avLst/>
          </a:prstGeom>
          <a:solidFill>
            <a:srgbClr val="00B050"/>
          </a:solidFill>
          <a:ln>
            <a:solidFill>
              <a:srgbClr val="7030A0"/>
            </a:solidFill>
          </a:ln>
          <a:effectLst>
            <a:glow rad="228600">
              <a:schemeClr val="accent5">
                <a:satMod val="175000"/>
                <a:alpha val="40000"/>
              </a:schemeClr>
            </a:glow>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4400" b="1" dirty="0"/>
              <a:t>اجرا</a:t>
            </a:r>
            <a:endParaRPr lang="en-US" sz="8000" b="1"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4" name="Picture 3"/>
          <p:cNvPicPr>
            <a:picLocks noChangeAspect="1"/>
          </p:cNvPicPr>
          <p:nvPr/>
        </p:nvPicPr>
        <p:blipFill>
          <a:blip r:embed="rId2" cstate="print">
            <a:extLst/>
          </a:blip>
          <a:stretch>
            <a:fillRect/>
          </a:stretch>
        </p:blipFill>
        <p:spPr>
          <a:xfrm>
            <a:off x="370237" y="3076531"/>
            <a:ext cx="3657600" cy="3181350"/>
          </a:xfrm>
          <a:prstGeom prst="rect">
            <a:avLst/>
          </a:prstGeom>
          <a:ln>
            <a:solidFill>
              <a:srgbClr val="7030A0"/>
            </a:solidFill>
          </a:ln>
          <a:effectLst>
            <a:glow rad="228600">
              <a:schemeClr val="accent6">
                <a:satMod val="175000"/>
                <a:alpha val="40000"/>
              </a:schemeClr>
            </a:glow>
            <a:innerShdw blurRad="114300">
              <a:prstClr val="black"/>
            </a:innerShdw>
          </a:effectLst>
          <a:scene3d>
            <a:camera prst="orthographicFront"/>
            <a:lightRig rig="threePt" dir="t"/>
          </a:scene3d>
          <a:sp3d>
            <a:bevelT w="114300" prst="artDeco"/>
          </a:sp3d>
        </p:spPr>
      </p:pic>
      <p:sp>
        <p:nvSpPr>
          <p:cNvPr id="5" name="Rectangle 4"/>
          <p:cNvSpPr/>
          <p:nvPr/>
        </p:nvSpPr>
        <p:spPr>
          <a:xfrm>
            <a:off x="4357553" y="3470512"/>
            <a:ext cx="7834447" cy="2985433"/>
          </a:xfrm>
          <a:prstGeom prst="rect">
            <a:avLst/>
          </a:prstGeom>
          <a:noFill/>
        </p:spPr>
        <p:txBody>
          <a:bodyPr>
            <a:spAutoFit/>
          </a:bodyPr>
          <a:lstStyle/>
          <a:p>
            <a:pPr algn="just">
              <a:defRPr/>
            </a:pPr>
            <a:r>
              <a:rPr lang="fa-IR" sz="2800" b="1" dirty="0">
                <a:cs typeface="2  Nazanin" panose="00000400000000000000" pitchFamily="2" charset="-78"/>
              </a:rPr>
              <a:t>بديهي است که معلم در آموزش خود ، بايد از روشهاي متنوعي استفاده نمايد ، زيرا يک روش خاص ، پاسخگوي تعليمات ابتدايي نيست. انتخاب روش بايد مبتني بر اهداف ، نيازها ، مخاطبين ، سن دانش آموزان و ميزان رشد ذهني آنها صورت گيرد . </a:t>
            </a:r>
            <a:br>
              <a:rPr lang="fa-IR" sz="2800" b="1" dirty="0">
                <a:cs typeface="2  Nazanin" panose="00000400000000000000" pitchFamily="2" charset="-78"/>
              </a:rPr>
            </a:br>
            <a:endParaRPr lang="en-US" sz="4800" b="1" dirty="0">
              <a:ln w="0">
                <a:solidFill>
                  <a:srgbClr val="7030A0"/>
                </a:solidFill>
              </a:ln>
              <a:solidFill>
                <a:srgbClr val="336699"/>
              </a:solidFill>
              <a:effectLst>
                <a:outerShdw blurRad="38100" dist="19050" dir="2700000" algn="tl" rotWithShape="0">
                  <a:schemeClr val="dk1">
                    <a:alpha val="40000"/>
                  </a:schemeClr>
                </a:outerShdw>
              </a:effectLst>
              <a:cs typeface="2  Nazanin" panose="00000400000000000000" pitchFamily="2" charset="-78"/>
            </a:endParaRPr>
          </a:p>
        </p:txBody>
      </p:sp>
      <p:pic>
        <p:nvPicPr>
          <p:cNvPr id="6" name="Picture 5"/>
          <p:cNvPicPr>
            <a:picLocks noChangeAspect="1"/>
          </p:cNvPicPr>
          <p:nvPr/>
        </p:nvPicPr>
        <p:blipFill>
          <a:blip r:embed="rId3" cstate="print">
            <a:extLst/>
          </a:blip>
          <a:stretch>
            <a:fillRect/>
          </a:stretch>
        </p:blipFill>
        <p:spPr>
          <a:xfrm>
            <a:off x="8900509" y="1223493"/>
            <a:ext cx="2762250" cy="2029630"/>
          </a:xfrm>
          <a:prstGeom prst="rect">
            <a:avLst/>
          </a:prstGeom>
          <a:ln>
            <a:solidFill>
              <a:srgbClr val="9A57CD"/>
            </a:solidFill>
          </a:ln>
          <a:effectLst>
            <a:glow rad="228600">
              <a:schemeClr val="accent6">
                <a:satMod val="175000"/>
                <a:alpha val="40000"/>
              </a:schemeClr>
            </a:glow>
          </a:effectLst>
          <a:scene3d>
            <a:camera prst="orthographicFront"/>
            <a:lightRig rig="threePt" dir="t"/>
          </a:scene3d>
          <a:sp3d>
            <a:bevelT w="114300" prst="artDeco"/>
          </a:sp3d>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nodeType="afterGroup">
                            <p:stCondLst>
                              <p:cond delay="2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FFF7E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3" name="Horizontal Scroll 2"/>
          <p:cNvSpPr/>
          <p:nvPr/>
        </p:nvSpPr>
        <p:spPr>
          <a:xfrm>
            <a:off x="4005331" y="205258"/>
            <a:ext cx="3366432" cy="2254608"/>
          </a:xfrm>
          <a:prstGeom prst="horizontalScroll">
            <a:avLst/>
          </a:prstGeom>
          <a:solidFill>
            <a:srgbClr val="92D050"/>
          </a:solidFill>
          <a:ln>
            <a:solidFill>
              <a:srgbClr val="FF0000"/>
            </a:solidFill>
          </a:ln>
          <a:effectLst>
            <a:glow rad="228600">
              <a:schemeClr val="accent2">
                <a:satMod val="175000"/>
                <a:alpha val="40000"/>
              </a:schemeClr>
            </a:glow>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6000" b="1" dirty="0"/>
              <a:t>ارزشيابي</a:t>
            </a:r>
            <a:endParaRPr lang="en-US" sz="6000"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Vertical Scroll 3"/>
          <p:cNvSpPr/>
          <p:nvPr/>
        </p:nvSpPr>
        <p:spPr>
          <a:xfrm>
            <a:off x="8332788" y="1930400"/>
            <a:ext cx="3657600" cy="4713288"/>
          </a:xfrm>
          <a:prstGeom prst="vertic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a-IR">
              <a:solidFill>
                <a:srgbClr val="000066"/>
              </a:solidFill>
            </a:endParaRPr>
          </a:p>
          <a:p>
            <a:pPr algn="ctr" rtl="1"/>
            <a:r>
              <a:rPr lang="fa-IR">
                <a:solidFill>
                  <a:srgbClr val="000066"/>
                </a:solidFill>
              </a:rPr>
              <a:t>بسمه تعالی</a:t>
            </a:r>
          </a:p>
          <a:p>
            <a:pPr rtl="1"/>
            <a:r>
              <a:rPr lang="fa-IR">
                <a:solidFill>
                  <a:srgbClr val="000066"/>
                </a:solidFill>
              </a:rPr>
              <a:t>  اینجانب به عنوان یک معلم با افتخار متعهد می شوم که.......... .....................................................................................................................................................................................................</a:t>
            </a:r>
            <a:endParaRPr lang="fa-IR">
              <a:solidFill>
                <a:srgbClr val="FFFFFF"/>
              </a:solidFill>
            </a:endParaRPr>
          </a:p>
          <a:p>
            <a:pPr algn="ctr"/>
            <a:endParaRPr lang="fa-IR">
              <a:solidFill>
                <a:srgbClr val="FFFFFF"/>
              </a:solidFill>
            </a:endParaRPr>
          </a:p>
          <a:p>
            <a:pPr algn="ctr"/>
            <a:r>
              <a:rPr lang="fa-IR">
                <a:solidFill>
                  <a:srgbClr val="FFFFFF"/>
                </a:solidFill>
              </a:rPr>
              <a:t> </a:t>
            </a:r>
          </a:p>
          <a:p>
            <a:pPr algn="ctr"/>
            <a:endParaRPr lang="en-US">
              <a:solidFill>
                <a:srgbClr val="FFFFFF"/>
              </a:solidFill>
            </a:endParaRPr>
          </a:p>
        </p:txBody>
      </p:sp>
      <p:pic>
        <p:nvPicPr>
          <p:cNvPr id="13317" name="Picture 6"/>
          <p:cNvPicPr>
            <a:picLocks noChangeAspect="1"/>
          </p:cNvPicPr>
          <p:nvPr/>
        </p:nvPicPr>
        <p:blipFill>
          <a:blip r:embed="rId2" cstate="print"/>
          <a:srcRect/>
          <a:stretch>
            <a:fillRect/>
          </a:stretch>
        </p:blipFill>
        <p:spPr bwMode="auto">
          <a:xfrm>
            <a:off x="9906000" y="2665413"/>
            <a:ext cx="512763" cy="409575"/>
          </a:xfrm>
          <a:prstGeom prst="rect">
            <a:avLst/>
          </a:prstGeom>
          <a:noFill/>
          <a:ln w="9525">
            <a:noFill/>
            <a:miter lim="800000"/>
            <a:headEnd/>
            <a:tailEnd/>
          </a:ln>
        </p:spPr>
      </p:pic>
      <p:sp>
        <p:nvSpPr>
          <p:cNvPr id="10" name="Rounded Rectangle 9"/>
          <p:cNvSpPr/>
          <p:nvPr/>
        </p:nvSpPr>
        <p:spPr>
          <a:xfrm>
            <a:off x="8920163" y="5662613"/>
            <a:ext cx="1241425" cy="917575"/>
          </a:xfrm>
          <a:prstGeom prst="roundRect">
            <a:avLst>
              <a:gd name="adj" fmla="val 10000"/>
            </a:avLst>
          </a:prstGeom>
          <a:blipFill rotWithShape="0">
            <a:blip r:embed="rId3" cstate="print"/>
            <a:stretch>
              <a:fillRect/>
            </a:stretch>
          </a:blipFill>
        </p:spPr>
        <p:style>
          <a:lnRef idx="2">
            <a:schemeClr val="lt1">
              <a:hueOff val="0"/>
              <a:satOff val="0"/>
              <a:lumOff val="0"/>
              <a:alphaOff val="0"/>
            </a:schemeClr>
          </a:lnRef>
          <a:fillRef idx="1">
            <a:scrgbClr r="0" g="0" b="0"/>
          </a:fillRef>
          <a:effectRef idx="0">
            <a:schemeClr val="accent5">
              <a:tint val="50000"/>
              <a:hueOff val="-7121577"/>
              <a:satOff val="31745"/>
              <a:lumOff val="2805"/>
              <a:alphaOff val="0"/>
            </a:schemeClr>
          </a:effectRef>
          <a:fontRef idx="minor">
            <a:schemeClr val="lt1">
              <a:hueOff val="0"/>
              <a:satOff val="0"/>
              <a:lumOff val="0"/>
              <a:alphaOff val="0"/>
            </a:schemeClr>
          </a:fontRef>
        </p:style>
      </p:sp>
      <p:pic>
        <p:nvPicPr>
          <p:cNvPr id="13319" name="Picture 10"/>
          <p:cNvPicPr>
            <a:picLocks noChangeAspect="1"/>
          </p:cNvPicPr>
          <p:nvPr/>
        </p:nvPicPr>
        <p:blipFill>
          <a:blip r:embed="rId4" cstate="print"/>
          <a:srcRect/>
          <a:stretch>
            <a:fillRect/>
          </a:stretch>
        </p:blipFill>
        <p:spPr bwMode="auto">
          <a:xfrm>
            <a:off x="10366375" y="5497513"/>
            <a:ext cx="1074738" cy="1090612"/>
          </a:xfrm>
          <a:prstGeom prst="rect">
            <a:avLst/>
          </a:prstGeom>
          <a:noFill/>
          <a:ln w="9525">
            <a:noFill/>
            <a:miter lim="800000"/>
            <a:headEnd/>
            <a:tailEnd/>
          </a:ln>
        </p:spPr>
      </p:pic>
      <p:sp>
        <p:nvSpPr>
          <p:cNvPr id="12" name="Rounded Rectangle 11"/>
          <p:cNvSpPr/>
          <p:nvPr/>
        </p:nvSpPr>
        <p:spPr>
          <a:xfrm>
            <a:off x="760189" y="2232667"/>
            <a:ext cx="7564768" cy="4108753"/>
          </a:xfrm>
          <a:prstGeom prst="roundRect">
            <a:avLst/>
          </a:prstGeom>
          <a:solidFill>
            <a:schemeClr val="accent3">
              <a:lumMod val="20000"/>
              <a:lumOff val="80000"/>
            </a:schemeClr>
          </a:solidFill>
          <a:ln>
            <a:solidFill>
              <a:srgbClr val="7030A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r" rtl="1"/>
            <a:r>
              <a:rPr lang="fa-IR" sz="2800" dirty="0">
                <a:solidFill>
                  <a:schemeClr val="tx1">
                    <a:lumMod val="95000"/>
                    <a:lumOff val="5000"/>
                  </a:schemeClr>
                </a:solidFill>
                <a:cs typeface="2  Nazanin" panose="00000400000000000000" pitchFamily="2" charset="-78"/>
              </a:rPr>
              <a:t>پس از طراحي و اجراي آموزش ، ارزشيابي صورت مي گيرد. ارزشيابي ، بايد بتواند تمامي اهداف را مورد سنجش قرار دهد ، نه اينکه فقط مبتني بر محفوظات دانش آموزان باشد . ارزشيابي ، بايد از تمام ابعاد شناختي شخصي انجام گيرد ، نه اينکه فقط محدود به سطح دانش شود، بلکه بايد قوه فهم ، تميز ، کار بستن ، تحليل ، ترکيب ، ارزشيابي و قضاوت دانش آموزان را نيز بسنجد . </a:t>
            </a:r>
            <a:endParaRPr lang="en-US" sz="2800" dirty="0">
              <a:solidFill>
                <a:schemeClr val="tx1">
                  <a:lumMod val="95000"/>
                  <a:lumOff val="5000"/>
                </a:schemeClr>
              </a:solidFill>
              <a:cs typeface="2  Nazanin" panose="00000400000000000000" pitchFamily="2" charset="-78"/>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Cloud 4"/>
          <p:cNvSpPr/>
          <p:nvPr/>
        </p:nvSpPr>
        <p:spPr>
          <a:xfrm>
            <a:off x="373487" y="171449"/>
            <a:ext cx="11818513" cy="755830"/>
          </a:xfrm>
          <a:prstGeom prst="cloud">
            <a:avLst/>
          </a:prstGeom>
          <a:solidFill>
            <a:schemeClr val="accent1">
              <a:lumMod val="20000"/>
              <a:lumOff val="80000"/>
            </a:schemeClr>
          </a:solidFill>
          <a:ln>
            <a:solidFill>
              <a:srgbClr val="7030A0"/>
            </a:solidFill>
          </a:ln>
          <a:effectLst>
            <a:glow rad="228600">
              <a:schemeClr val="accent1">
                <a:satMod val="175000"/>
                <a:alpha val="40000"/>
              </a:schemeClr>
            </a:glow>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b="1" dirty="0"/>
              <a:t>- اصول حاكم بر برنامه هاي درسي</a:t>
            </a:r>
            <a:endParaRPr lang="en-US" sz="3700" b="1" dirty="0">
              <a:ln w="6600">
                <a:solidFill>
                  <a:schemeClr val="accent2"/>
                </a:solidFill>
                <a:prstDash val="solid"/>
              </a:ln>
              <a:solidFill>
                <a:srgbClr val="FFFFFF"/>
              </a:solidFill>
              <a:effectLst>
                <a:outerShdw blurRad="38100" dist="38100" dir="2700000" algn="tl">
                  <a:srgbClr val="000000">
                    <a:alpha val="43137"/>
                  </a:srgbClr>
                </a:outerShdw>
              </a:effectLst>
            </a:endParaRPr>
          </a:p>
        </p:txBody>
      </p:sp>
      <p:sp>
        <p:nvSpPr>
          <p:cNvPr id="4" name="Rectangle 3"/>
          <p:cNvSpPr/>
          <p:nvPr/>
        </p:nvSpPr>
        <p:spPr>
          <a:xfrm>
            <a:off x="270005" y="1098729"/>
            <a:ext cx="11462649" cy="5365480"/>
          </a:xfrm>
          <a:prstGeom prst="rect">
            <a:avLst/>
          </a:prstGeom>
          <a:solidFill>
            <a:schemeClr val="bg1"/>
          </a:solidFill>
          <a:ln>
            <a:solidFill>
              <a:srgbClr val="C0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r" rtl="1"/>
            <a:r>
              <a:rPr lang="fa-IR" sz="4000" dirty="0">
                <a:solidFill>
                  <a:schemeClr val="tx1">
                    <a:lumMod val="85000"/>
                    <a:lumOff val="15000"/>
                  </a:schemeClr>
                </a:solidFill>
              </a:rPr>
              <a:t>1- بايد علاقه كودك و توجه او به يادگيري مورد توجه قرار گيرد.</a:t>
            </a:r>
            <a:endParaRPr lang="en-US" sz="4000" dirty="0">
              <a:solidFill>
                <a:schemeClr val="tx1">
                  <a:lumMod val="85000"/>
                  <a:lumOff val="15000"/>
                </a:schemeClr>
              </a:solidFill>
            </a:endParaRPr>
          </a:p>
          <a:p>
            <a:pPr algn="r" rtl="1"/>
            <a:r>
              <a:rPr lang="fa-IR" sz="4000" dirty="0">
                <a:solidFill>
                  <a:schemeClr val="tx1">
                    <a:lumMod val="85000"/>
                    <a:lumOff val="15000"/>
                  </a:schemeClr>
                </a:solidFill>
              </a:rPr>
              <a:t>2- بايد توجه كودك به كنجكاوي از امور برانگيخته شود.</a:t>
            </a:r>
            <a:endParaRPr lang="en-US" sz="4000" dirty="0">
              <a:solidFill>
                <a:schemeClr val="tx1">
                  <a:lumMod val="85000"/>
                  <a:lumOff val="15000"/>
                </a:schemeClr>
              </a:solidFill>
            </a:endParaRPr>
          </a:p>
          <a:p>
            <a:pPr algn="r" rtl="1"/>
            <a:r>
              <a:rPr lang="fa-IR" sz="4000" dirty="0">
                <a:solidFill>
                  <a:schemeClr val="tx1">
                    <a:lumMod val="85000"/>
                    <a:lumOff val="15000"/>
                  </a:schemeClr>
                </a:solidFill>
              </a:rPr>
              <a:t>3- بايد مقدمات شناخت علمي در كودك ايجاد گردد.</a:t>
            </a:r>
            <a:endParaRPr lang="en-US" sz="4000" dirty="0">
              <a:solidFill>
                <a:schemeClr val="tx1">
                  <a:lumMod val="85000"/>
                  <a:lumOff val="15000"/>
                </a:schemeClr>
              </a:solidFill>
            </a:endParaRPr>
          </a:p>
          <a:p>
            <a:pPr algn="r" rtl="1"/>
            <a:r>
              <a:rPr lang="fa-IR" sz="4000" dirty="0">
                <a:solidFill>
                  <a:schemeClr val="tx1">
                    <a:lumMod val="85000"/>
                    <a:lumOff val="15000"/>
                  </a:schemeClr>
                </a:solidFill>
              </a:rPr>
              <a:t>4- بايد به كودك آموخت كه مفاهيم اساسي خود مقدمه اي است براي پرورش تفكر</a:t>
            </a:r>
            <a:endParaRPr lang="en-US" sz="4000" dirty="0">
              <a:solidFill>
                <a:schemeClr val="tx1">
                  <a:lumMod val="85000"/>
                  <a:lumOff val="15000"/>
                </a:schemeClr>
              </a:solidFill>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638" y="-23373"/>
            <a:ext cx="12192001" cy="6858000"/>
          </a:xfrm>
          <a:prstGeom prst="rect">
            <a:avLst/>
          </a:prstGeom>
          <a:solidFill>
            <a:srgbClr val="C2DA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fa-IR">
              <a:solidFill>
                <a:schemeClr val="tx1"/>
              </a:solidFill>
              <a:effectLst>
                <a:outerShdw blurRad="38100" dist="38100" dir="2700000" algn="tl">
                  <a:srgbClr val="FFFFFF"/>
                </a:outerShdw>
              </a:effectLst>
              <a:cs typeface="MRT_Lab Outline" pitchFamily="2" charset="-78"/>
            </a:endParaRPr>
          </a:p>
          <a:p>
            <a:pPr algn="ctr"/>
            <a:endParaRPr lang="en-US">
              <a:solidFill>
                <a:schemeClr val="tx1"/>
              </a:solidFill>
              <a:effectLst>
                <a:outerShdw blurRad="38100" dist="38100" dir="2700000" algn="tl">
                  <a:srgbClr val="FFFFFF"/>
                </a:outerShdw>
              </a:effectLst>
            </a:endParaRPr>
          </a:p>
        </p:txBody>
      </p:sp>
      <p:sp>
        <p:nvSpPr>
          <p:cNvPr id="12" name="Oval Callout 11"/>
          <p:cNvSpPr/>
          <p:nvPr/>
        </p:nvSpPr>
        <p:spPr>
          <a:xfrm>
            <a:off x="3490175" y="186690"/>
            <a:ext cx="6761407" cy="1483503"/>
          </a:xfrm>
          <a:prstGeom prst="wedgeEllipseCallout">
            <a:avLst/>
          </a:prstGeom>
          <a:solidFill>
            <a:srgbClr val="FFEFBD"/>
          </a:solidFill>
          <a:ln>
            <a:solidFill>
              <a:srgbClr val="C0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3600" b="1" dirty="0">
                <a:solidFill>
                  <a:srgbClr val="FF0000"/>
                </a:solidFill>
              </a:rPr>
              <a:t>- اصول حاكم بر برنامه هاي درسي</a:t>
            </a:r>
            <a:endParaRPr lang="en-US" sz="6600" b="1" dirty="0">
              <a:ln w="6600">
                <a:solidFill>
                  <a:schemeClr val="accent2"/>
                </a:solidFill>
                <a:prstDash val="solid"/>
              </a:ln>
              <a:solidFill>
                <a:srgbClr val="FF0000"/>
              </a:solidFill>
              <a:effectLst>
                <a:outerShdw blurRad="38100" dist="38100" dir="2700000" algn="tl">
                  <a:srgbClr val="000000">
                    <a:alpha val="43137"/>
                  </a:srgbClr>
                </a:outerShdw>
              </a:effectLst>
            </a:endParaRPr>
          </a:p>
        </p:txBody>
      </p:sp>
      <p:sp>
        <p:nvSpPr>
          <p:cNvPr id="15" name="Rectangle 14"/>
          <p:cNvSpPr/>
          <p:nvPr/>
        </p:nvSpPr>
        <p:spPr>
          <a:xfrm>
            <a:off x="1171978" y="2453038"/>
            <a:ext cx="10999090" cy="4708981"/>
          </a:xfrm>
          <a:prstGeom prst="rect">
            <a:avLst/>
          </a:prstGeom>
          <a:noFill/>
        </p:spPr>
        <p:txBody>
          <a:bodyPr wrap="square">
            <a:spAutoFit/>
          </a:bodyPr>
          <a:lstStyle/>
          <a:p>
            <a:pPr algn="r" rtl="1"/>
            <a:r>
              <a:rPr lang="fa-IR" sz="3600" dirty="0">
                <a:cs typeface="2  Nazanin" panose="00000400000000000000" pitchFamily="2" charset="-78"/>
              </a:rPr>
              <a:t>5- بايد به پرورش استعدادهاي كودكان و عقايد آنها در اين دوره توجه شود. </a:t>
            </a:r>
            <a:endParaRPr lang="en-US" sz="3600" dirty="0">
              <a:cs typeface="2  Nazanin" panose="00000400000000000000" pitchFamily="2" charset="-78"/>
            </a:endParaRPr>
          </a:p>
          <a:p>
            <a:pPr algn="r" rtl="1"/>
            <a:r>
              <a:rPr lang="fa-IR" sz="3600" dirty="0">
                <a:cs typeface="2  Nazanin" panose="00000400000000000000" pitchFamily="2" charset="-78"/>
              </a:rPr>
              <a:t>6- بايد به پرورش استعدادها و ذوق هنري كودكان در يك دوره توجه شود .</a:t>
            </a:r>
            <a:endParaRPr lang="en-US" sz="3600" dirty="0">
              <a:cs typeface="2  Nazanin" panose="00000400000000000000" pitchFamily="2" charset="-78"/>
            </a:endParaRPr>
          </a:p>
          <a:p>
            <a:pPr algn="r" rtl="1"/>
            <a:r>
              <a:rPr lang="fa-IR" sz="3600" dirty="0">
                <a:cs typeface="2  Nazanin" panose="00000400000000000000" pitchFamily="2" charset="-78"/>
              </a:rPr>
              <a:t>7- بايد به پرورش زبان و ادبيات فارسي در كودكان توجه شود.</a:t>
            </a:r>
            <a:endParaRPr lang="en-US" sz="3600" dirty="0">
              <a:cs typeface="2  Nazanin" panose="00000400000000000000" pitchFamily="2" charset="-78"/>
            </a:endParaRPr>
          </a:p>
          <a:p>
            <a:pPr algn="r" rtl="1"/>
            <a:r>
              <a:rPr lang="fa-IR" sz="3600" dirty="0">
                <a:cs typeface="2  Nazanin" panose="00000400000000000000" pitchFamily="2" charset="-78"/>
              </a:rPr>
              <a:t>8- بايد به حس تقليد كودكان در اين دوره توجه شود ، زيرا كودكان در اين دوره تقليد آگاهانه مي كند . در اين دوره مربيان واجد فضائل اخلاقي باشد . چون تربيت كودك در اين مرحله در دو نهاد خانه و مدرسه انجام مي شود بايد اين دو نهاد هماهنگي لازم و همكاري مطلوب برقرار شود.</a:t>
            </a:r>
            <a:endParaRPr lang="en-US" sz="3600" dirty="0">
              <a:cs typeface="2  Nazanin" panose="00000400000000000000" pitchFamily="2" charset="-78"/>
            </a:endParaRPr>
          </a:p>
          <a:p>
            <a:pPr algn="r" rtl="1">
              <a:defRPr/>
            </a:pPr>
            <a:endParaRPr lang="en-US" sz="4800" dirty="0">
              <a:ln w="0">
                <a:solidFill>
                  <a:srgbClr val="C00000"/>
                </a:solidFill>
              </a:ln>
              <a:solidFill>
                <a:srgbClr val="3366CC"/>
              </a:solidFill>
              <a:effectLst>
                <a:outerShdw blurRad="38100" dist="19050" dir="2700000" algn="tl" rotWithShape="0">
                  <a:schemeClr val="dk1">
                    <a:alpha val="40000"/>
                  </a:schemeClr>
                </a:outerShdw>
              </a:effectLst>
              <a:cs typeface="2  Nazanin" panose="00000400000000000000" pitchFamily="2" charset="-78"/>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own Arrow 5"/>
          <p:cNvSpPr/>
          <p:nvPr/>
        </p:nvSpPr>
        <p:spPr>
          <a:xfrm>
            <a:off x="4125663" y="1857777"/>
            <a:ext cx="3799267" cy="1803043"/>
          </a:xfrm>
          <a:prstGeom prst="downArrow">
            <a:avLst/>
          </a:prstGeom>
          <a:solidFill>
            <a:schemeClr val="bg1">
              <a:lumMod val="95000"/>
            </a:schemeClr>
          </a:solidFill>
          <a:ln>
            <a:solidFill>
              <a:srgbClr val="00206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a-IR" sz="4000" dirty="0">
              <a:solidFill>
                <a:srgbClr val="003366"/>
              </a:solidFill>
            </a:endParaRPr>
          </a:p>
          <a:p>
            <a:pPr algn="ctr" rtl="1"/>
            <a:r>
              <a:rPr lang="fa-IR" sz="2400" b="1" dirty="0">
                <a:solidFill>
                  <a:srgbClr val="FF0000"/>
                </a:solidFill>
              </a:rPr>
              <a:t>در برنامه هاي درسي محتوا را با چه اصولي ارائه نماييم </a:t>
            </a:r>
            <a:endParaRPr lang="en-US" sz="4800" b="1" dirty="0">
              <a:solidFill>
                <a:srgbClr val="FF0000"/>
              </a:solidFill>
            </a:endParaRPr>
          </a:p>
        </p:txBody>
      </p:sp>
      <p:sp>
        <p:nvSpPr>
          <p:cNvPr id="7" name="Oval 6"/>
          <p:cNvSpPr/>
          <p:nvPr/>
        </p:nvSpPr>
        <p:spPr>
          <a:xfrm>
            <a:off x="9369937" y="2798472"/>
            <a:ext cx="2781838" cy="1519707"/>
          </a:xfrm>
          <a:prstGeom prst="ellipse">
            <a:avLst/>
          </a:prstGeom>
          <a:solidFill>
            <a:schemeClr val="accent6">
              <a:lumMod val="20000"/>
              <a:lumOff val="80000"/>
            </a:schemeClr>
          </a:solidFill>
          <a:ln>
            <a:solidFill>
              <a:schemeClr val="accent6">
                <a:lumMod val="60000"/>
                <a:lumOff val="4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r>
              <a:rPr lang="fa-IR" sz="4400" b="1" dirty="0">
                <a:solidFill>
                  <a:srgbClr val="FF0000"/>
                </a:solidFill>
              </a:rPr>
              <a:t> توالي</a:t>
            </a:r>
            <a:endParaRPr lang="en-US" sz="6000" b="1" dirty="0">
              <a:solidFill>
                <a:srgbClr val="FF0000"/>
              </a:solidFill>
              <a:effectLst>
                <a:outerShdw blurRad="38100" dist="38100" dir="2700000" algn="tl">
                  <a:srgbClr val="C0C0C0"/>
                </a:outerShdw>
              </a:effectLst>
            </a:endParaRPr>
          </a:p>
        </p:txBody>
      </p:sp>
      <p:sp>
        <p:nvSpPr>
          <p:cNvPr id="9" name="Oval 8"/>
          <p:cNvSpPr/>
          <p:nvPr/>
        </p:nvSpPr>
        <p:spPr>
          <a:xfrm>
            <a:off x="4647256" y="5217015"/>
            <a:ext cx="2756079" cy="1654935"/>
          </a:xfrm>
          <a:prstGeom prst="ellipse">
            <a:avLst/>
          </a:prstGeom>
          <a:solidFill>
            <a:schemeClr val="accent2">
              <a:lumMod val="20000"/>
              <a:lumOff val="80000"/>
            </a:schemeClr>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a-IR" b="1" dirty="0"/>
              <a:t> </a:t>
            </a:r>
            <a:r>
              <a:rPr lang="fa-IR" sz="4400" b="1" dirty="0">
                <a:solidFill>
                  <a:srgbClr val="FF0000"/>
                </a:solidFill>
              </a:rPr>
              <a:t>وسعت</a:t>
            </a:r>
            <a:r>
              <a:rPr lang="fa-IR" b="1" dirty="0"/>
              <a:t> </a:t>
            </a:r>
            <a:endParaRPr lang="en-US" sz="2800" b="1" dirty="0">
              <a:solidFill>
                <a:schemeClr val="tx1"/>
              </a:solidFill>
              <a:effectLst>
                <a:outerShdw blurRad="38100" dist="38100" dir="2700000" algn="tl">
                  <a:srgbClr val="C0C0C0"/>
                </a:outerShdw>
              </a:effectLst>
              <a:latin typeface="Webdings" pitchFamily="18" charset="2"/>
            </a:endParaRPr>
          </a:p>
        </p:txBody>
      </p:sp>
      <p:sp>
        <p:nvSpPr>
          <p:cNvPr id="10" name="Oval 9"/>
          <p:cNvSpPr/>
          <p:nvPr/>
        </p:nvSpPr>
        <p:spPr>
          <a:xfrm>
            <a:off x="8186200" y="4318179"/>
            <a:ext cx="2781838" cy="1590540"/>
          </a:xfrm>
          <a:prstGeom prst="ellipse">
            <a:avLst/>
          </a:prstGeom>
          <a:solidFill>
            <a:srgbClr val="FFFF99"/>
          </a:solidFill>
          <a:ln>
            <a:solidFill>
              <a:srgbClr val="FFC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r>
              <a:rPr lang="fa-IR" sz="4400" b="1" dirty="0">
                <a:solidFill>
                  <a:srgbClr val="FF0000"/>
                </a:solidFill>
              </a:rPr>
              <a:t>استمرار</a:t>
            </a:r>
            <a:endParaRPr lang="en-US" sz="6000" b="1" dirty="0">
              <a:solidFill>
                <a:srgbClr val="FF0000"/>
              </a:solidFill>
              <a:effectLst>
                <a:outerShdw blurRad="38100" dist="38100" dir="2700000" algn="tl">
                  <a:srgbClr val="C0C0C0"/>
                </a:outerShdw>
              </a:effectLst>
            </a:endParaRPr>
          </a:p>
        </p:txBody>
      </p:sp>
      <p:sp>
        <p:nvSpPr>
          <p:cNvPr id="11" name="Oval 10"/>
          <p:cNvSpPr/>
          <p:nvPr/>
        </p:nvSpPr>
        <p:spPr>
          <a:xfrm>
            <a:off x="73867" y="2798472"/>
            <a:ext cx="2601532" cy="1663521"/>
          </a:xfrm>
          <a:prstGeom prst="ellipse">
            <a:avLst/>
          </a:prstGeom>
          <a:solidFill>
            <a:srgbClr val="FFEFBD"/>
          </a:solidFill>
          <a:ln>
            <a:solidFill>
              <a:schemeClr val="accent4">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r>
              <a:rPr lang="fa-IR" b="1" dirty="0"/>
              <a:t> </a:t>
            </a:r>
            <a:r>
              <a:rPr lang="fa-IR" sz="4400" b="1" i="1" dirty="0">
                <a:solidFill>
                  <a:srgbClr val="FF0000"/>
                </a:solidFill>
              </a:rPr>
              <a:t>تعادل</a:t>
            </a:r>
            <a:endParaRPr lang="en-US" sz="2200" b="1" i="1" dirty="0">
              <a:solidFill>
                <a:srgbClr val="FF0000"/>
              </a:solidFill>
              <a:effectLst>
                <a:outerShdw blurRad="38100" dist="38100" dir="2700000" algn="tl">
                  <a:srgbClr val="C0C0C0"/>
                </a:outerShdw>
              </a:effectLst>
            </a:endParaRPr>
          </a:p>
        </p:txBody>
      </p:sp>
      <p:cxnSp>
        <p:nvCxnSpPr>
          <p:cNvPr id="13" name="Straight Connector 12"/>
          <p:cNvCxnSpPr/>
          <p:nvPr/>
        </p:nvCxnSpPr>
        <p:spPr>
          <a:xfrm>
            <a:off x="7924800" y="2730500"/>
            <a:ext cx="1689100" cy="4460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002463" y="3146425"/>
            <a:ext cx="1766887" cy="12906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022975" y="3656013"/>
            <a:ext cx="33338" cy="156051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479675" y="2741613"/>
            <a:ext cx="1658938" cy="43497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9481" name="Picture 25"/>
          <p:cNvPicPr>
            <a:picLocks noChangeAspect="1"/>
          </p:cNvPicPr>
          <p:nvPr/>
        </p:nvPicPr>
        <p:blipFill>
          <a:blip r:embed="rId2" cstate="print"/>
          <a:srcRect/>
          <a:stretch>
            <a:fillRect/>
          </a:stretch>
        </p:blipFill>
        <p:spPr bwMode="auto">
          <a:xfrm>
            <a:off x="4487863" y="93663"/>
            <a:ext cx="2932112" cy="2101850"/>
          </a:xfrm>
          <a:prstGeom prst="rect">
            <a:avLst/>
          </a:prstGeom>
          <a:noFill/>
          <a:ln w="9525">
            <a:noFill/>
            <a:miter lim="800000"/>
            <a:headEnd/>
            <a:tailEnd/>
          </a:ln>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9481"/>
                                        </p:tgtEl>
                                        <p:attrNameLst>
                                          <p:attrName>style.visibility</p:attrName>
                                        </p:attrNameLst>
                                      </p:cBhvr>
                                      <p:to>
                                        <p:strVal val="visible"/>
                                      </p:to>
                                    </p:set>
                                    <p:anim calcmode="lin" valueType="num">
                                      <p:cBhvr>
                                        <p:cTn id="7" dur="500" fill="hold"/>
                                        <p:tgtEl>
                                          <p:spTgt spid="19481"/>
                                        </p:tgtEl>
                                        <p:attrNameLst>
                                          <p:attrName>ppt_w</p:attrName>
                                        </p:attrNameLst>
                                      </p:cBhvr>
                                      <p:tavLst>
                                        <p:tav tm="0">
                                          <p:val>
                                            <p:fltVal val="0"/>
                                          </p:val>
                                        </p:tav>
                                        <p:tav tm="100000">
                                          <p:val>
                                            <p:strVal val="#ppt_w"/>
                                          </p:val>
                                        </p:tav>
                                      </p:tavLst>
                                    </p:anim>
                                    <p:anim calcmode="lin" valueType="num">
                                      <p:cBhvr>
                                        <p:cTn id="8" dur="500" fill="hold"/>
                                        <p:tgtEl>
                                          <p:spTgt spid="19481"/>
                                        </p:tgtEl>
                                        <p:attrNameLst>
                                          <p:attrName>ppt_h</p:attrName>
                                        </p:attrNameLst>
                                      </p:cBhvr>
                                      <p:tavLst>
                                        <p:tav tm="0">
                                          <p:val>
                                            <p:fltVal val="0"/>
                                          </p:val>
                                        </p:tav>
                                        <p:tav tm="100000">
                                          <p:val>
                                            <p:strVal val="#ppt_h"/>
                                          </p:val>
                                        </p:tav>
                                      </p:tavLst>
                                    </p:anim>
                                    <p:animEffect transition="in" filter="fade">
                                      <p:cBhvr>
                                        <p:cTn id="9" dur="500"/>
                                        <p:tgtEl>
                                          <p:spTgt spid="19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6BE98"/>
          </a:solidFill>
        </p:spPr>
        <p:txBody>
          <a:bodyPr/>
          <a:lstStyle/>
          <a:p>
            <a:pPr algn="ctr"/>
            <a:r>
              <a:rPr lang="fa-IR" b="1" dirty="0"/>
              <a:t> توالي </a:t>
            </a:r>
            <a:endParaRPr lang="fa-IR" dirty="0"/>
          </a:p>
        </p:txBody>
      </p:sp>
      <p:sp>
        <p:nvSpPr>
          <p:cNvPr id="3" name="Content Placeholder 2"/>
          <p:cNvSpPr>
            <a:spLocks noGrp="1"/>
          </p:cNvSpPr>
          <p:nvPr>
            <p:ph idx="1"/>
          </p:nvPr>
        </p:nvSpPr>
        <p:spPr>
          <a:blipFill>
            <a:blip r:embed="rId2"/>
            <a:tile tx="0" ty="0" sx="100000" sy="100000" flip="none" algn="tl"/>
          </a:blipFill>
        </p:spPr>
        <p:txBody>
          <a:bodyPr/>
          <a:lstStyle/>
          <a:p>
            <a:pPr algn="r" rtl="1"/>
            <a:r>
              <a:rPr lang="fa-IR" dirty="0">
                <a:cs typeface="2  Nazanin" panose="00000400000000000000" pitchFamily="2" charset="-78"/>
              </a:rPr>
              <a:t>توالي يعني اينكه محتوي درسي و تجربيات يادگيري بايد به چه ترتيبي تنظيم و تهيه شود. (ارائه) اين اصل به ما مي گويد با توجه به ماهيت و ساختار موضوعات علمي مي توان به شكلهاي مختلفي انجام شود . از اصول مهمي كه در تبادلي بايد به آن بپردازيم عبارتند از : </a:t>
            </a:r>
            <a:endParaRPr lang="en-US" dirty="0">
              <a:cs typeface="2  Nazanin" panose="00000400000000000000" pitchFamily="2" charset="-78"/>
            </a:endParaRPr>
          </a:p>
          <a:p>
            <a:pPr algn="r" rtl="1"/>
            <a:r>
              <a:rPr lang="fa-IR" dirty="0">
                <a:cs typeface="2  Nazanin" panose="00000400000000000000" pitchFamily="2" charset="-78"/>
              </a:rPr>
              <a:t>- از كل به جزء   </a:t>
            </a:r>
            <a:endParaRPr lang="en-US" dirty="0">
              <a:cs typeface="2  Nazanin" panose="00000400000000000000" pitchFamily="2" charset="-78"/>
            </a:endParaRPr>
          </a:p>
          <a:p>
            <a:pPr algn="r" rtl="1"/>
            <a:r>
              <a:rPr lang="fa-IR" dirty="0">
                <a:cs typeface="2  Nazanin" panose="00000400000000000000" pitchFamily="2" charset="-78"/>
              </a:rPr>
              <a:t>- از ساده به مشكل     </a:t>
            </a:r>
            <a:endParaRPr lang="en-US" dirty="0">
              <a:cs typeface="2  Nazanin" panose="00000400000000000000" pitchFamily="2" charset="-78"/>
            </a:endParaRPr>
          </a:p>
          <a:p>
            <a:pPr algn="r" rtl="1"/>
            <a:r>
              <a:rPr lang="fa-IR" dirty="0">
                <a:cs typeface="2  Nazanin" panose="00000400000000000000" pitchFamily="2" charset="-78"/>
              </a:rPr>
              <a:t>- از جزء به كل     </a:t>
            </a:r>
            <a:endParaRPr lang="en-US" dirty="0">
              <a:cs typeface="2  Nazanin" panose="00000400000000000000" pitchFamily="2" charset="-78"/>
            </a:endParaRPr>
          </a:p>
          <a:p>
            <a:pPr algn="r" rtl="1"/>
            <a:r>
              <a:rPr lang="fa-IR" dirty="0">
                <a:cs typeface="2  Nazanin" panose="00000400000000000000" pitchFamily="2" charset="-78"/>
              </a:rPr>
              <a:t>- از گذشته به حال(به ترتيب توالي تاريخي) </a:t>
            </a:r>
            <a:endParaRPr lang="en-US" dirty="0">
              <a:cs typeface="2  Nazanin" panose="00000400000000000000" pitchFamily="2" charset="-78"/>
            </a:endParaRPr>
          </a:p>
          <a:p>
            <a:pPr algn="r" rtl="1"/>
            <a:r>
              <a:rPr lang="fa-IR" dirty="0">
                <a:cs typeface="2  Nazanin" panose="00000400000000000000" pitchFamily="2" charset="-78"/>
              </a:rPr>
              <a:t>– حال به گذشته </a:t>
            </a:r>
            <a:endParaRPr lang="en-US" dirty="0">
              <a:cs typeface="2  Nazanin" panose="00000400000000000000" pitchFamily="2" charset="-78"/>
            </a:endParaRPr>
          </a:p>
          <a:p>
            <a:pPr algn="r" rtl="1"/>
            <a:r>
              <a:rPr lang="fa-IR" dirty="0">
                <a:cs typeface="2  Nazanin" panose="00000400000000000000" pitchFamily="2" charset="-78"/>
              </a:rPr>
              <a:t>– براساس پيش نياز</a:t>
            </a:r>
            <a:endParaRPr lang="en-US" dirty="0">
              <a:cs typeface="2  Nazanin" panose="00000400000000000000" pitchFamily="2" charset="-78"/>
            </a:endParaRPr>
          </a:p>
          <a:p>
            <a:pPr algn="r"/>
            <a:endParaRPr lang="fa-IR" sz="7200" dirty="0">
              <a:solidFill>
                <a:srgbClr val="FF0000"/>
              </a:solidFill>
              <a:cs typeface="2  Nazanin" panose="00000400000000000000" pitchFamily="2" charset="-78"/>
            </a:endParaRPr>
          </a:p>
        </p:txBody>
      </p:sp>
    </p:spTree>
    <p:extLst>
      <p:ext uri="{BB962C8B-B14F-4D97-AF65-F5344CB8AC3E}">
        <p14:creationId xmlns:p14="http://schemas.microsoft.com/office/powerpoint/2010/main" val="24070044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1602</TotalTime>
  <Words>795</Words>
  <Application>Microsoft Office PowerPoint</Application>
  <PresentationFormat>Widescreen</PresentationFormat>
  <Paragraphs>77</Paragraphs>
  <Slides>15</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15</vt:i4>
      </vt:variant>
    </vt:vector>
  </HeadingPairs>
  <TitlesOfParts>
    <vt:vector size="28" baseType="lpstr">
      <vt:lpstr>Meiryo UI</vt:lpstr>
      <vt:lpstr>2</vt:lpstr>
      <vt:lpstr>2  Aseman</vt:lpstr>
      <vt:lpstr>2  Nazanin</vt:lpstr>
      <vt:lpstr>2  Titr</vt:lpstr>
      <vt:lpstr>Adobe Arabic</vt:lpstr>
      <vt:lpstr>Arial</vt:lpstr>
      <vt:lpstr>Calibri</vt:lpstr>
      <vt:lpstr>Calibri Light</vt:lpstr>
      <vt:lpstr>MRT_Lab Outline</vt:lpstr>
      <vt:lpstr>Times New Roman</vt:lpstr>
      <vt:lpstr>Webdings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توالي </vt:lpstr>
      <vt:lpstr>استمرار</vt:lpstr>
      <vt:lpstr>استمرار</vt:lpstr>
      <vt:lpstr>وسعت </vt:lpstr>
      <vt:lpstr>اجرای وسعت باعث می شود دانش آموز دارای این ویژگی باشد</vt:lpstr>
      <vt:lpstr>تعادل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msn</dc:creator>
  <cp:lastModifiedBy>PJIP</cp:lastModifiedBy>
  <cp:revision>152</cp:revision>
  <dcterms:created xsi:type="dcterms:W3CDTF">2014-02-13T05:23:51Z</dcterms:created>
  <dcterms:modified xsi:type="dcterms:W3CDTF">2020-04-09T05:08:35Z</dcterms:modified>
</cp:coreProperties>
</file>